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7" r:id="rId2"/>
    <p:sldId id="288" r:id="rId3"/>
    <p:sldId id="282" r:id="rId4"/>
    <p:sldId id="283" r:id="rId5"/>
    <p:sldId id="284" r:id="rId6"/>
    <p:sldId id="285" r:id="rId7"/>
    <p:sldId id="286" r:id="rId8"/>
    <p:sldId id="258" r:id="rId9"/>
    <p:sldId id="263" r:id="rId10"/>
    <p:sldId id="264" r:id="rId11"/>
    <p:sldId id="265" r:id="rId12"/>
    <p:sldId id="266" r:id="rId13"/>
    <p:sldId id="267" r:id="rId14"/>
    <p:sldId id="269" r:id="rId15"/>
    <p:sldId id="287" r:id="rId16"/>
    <p:sldId id="274" r:id="rId17"/>
    <p:sldId id="289" r:id="rId18"/>
    <p:sldId id="276" r:id="rId19"/>
    <p:sldId id="277" r:id="rId20"/>
    <p:sldId id="290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AEAE3-7EFD-4A46-ABC3-A231C88C03EF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1127A-8E6D-417E-8C9C-A3FBF2F5D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9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269B4-7754-4CF8-AD85-7FEF6C07B76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8736B8-CC17-4913-AD90-1F14725ABEDA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B2218C-07FF-4B76-805F-7D85002368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ildingsocialcaptial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condeluci.com/" TargetMode="External"/><Relationship Id="rId2" Type="http://schemas.openxmlformats.org/officeDocument/2006/relationships/hyperlink" Target="mailto:alcondeluci@alcondeluci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5600" dirty="0"/>
              <a:t>The Importance of Social Capital</a:t>
            </a:r>
            <a:endParaRPr lang="en-US" sz="5600" dirty="0">
              <a:effectLst>
                <a:outerShdw blurRad="38100" dist="38100" dir="2700000" algn="tl">
                  <a:srgbClr val="DDDDDD"/>
                </a:outerShdw>
              </a:effectLst>
              <a:latin typeface="Arial Narrow" charset="0"/>
              <a:ea typeface="ＭＳ Ｐゴシック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 Condeluci, PhD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0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ＭＳ Ｐゴシック" charset="0"/>
              </a:rPr>
              <a:t>CLASS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562600"/>
            <a:ext cx="5087744" cy="111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88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Quite simply, the more social capital you have, the more healthfulness, happiness, and longevity you have!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there is more!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46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Tolerance – giving people a chance</a:t>
            </a:r>
          </a:p>
          <a:p>
            <a:r>
              <a:rPr lang="en-US" dirty="0"/>
              <a:t>Honesty – being truthful</a:t>
            </a:r>
          </a:p>
          <a:p>
            <a:r>
              <a:rPr lang="en-US" dirty="0"/>
              <a:t>Kindness – being nice</a:t>
            </a:r>
          </a:p>
          <a:p>
            <a:r>
              <a:rPr lang="en-US" dirty="0"/>
              <a:t>Compassion – caring about people</a:t>
            </a:r>
          </a:p>
          <a:p>
            <a:r>
              <a:rPr lang="en-US" dirty="0"/>
              <a:t>Fairness – doing the right thing</a:t>
            </a:r>
          </a:p>
          <a:p>
            <a:r>
              <a:rPr lang="en-US" dirty="0"/>
              <a:t>Integrity – being counted 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Capital is also related to:</a:t>
            </a:r>
          </a:p>
        </p:txBody>
      </p:sp>
    </p:spTree>
    <p:extLst>
      <p:ext uri="{BB962C8B-B14F-4D97-AF65-F5344CB8AC3E}">
        <p14:creationId xmlns:p14="http://schemas.microsoft.com/office/powerpoint/2010/main" val="91759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People getting jobs</a:t>
            </a:r>
          </a:p>
          <a:p>
            <a:r>
              <a:rPr lang="en-US" dirty="0"/>
              <a:t>People keeping jobs</a:t>
            </a:r>
          </a:p>
          <a:p>
            <a:r>
              <a:rPr lang="en-US" dirty="0"/>
              <a:t>People being safe</a:t>
            </a:r>
          </a:p>
          <a:p>
            <a:r>
              <a:rPr lang="en-US" dirty="0"/>
              <a:t>People being psychologically stable</a:t>
            </a:r>
          </a:p>
          <a:p>
            <a:r>
              <a:rPr lang="en-US" dirty="0"/>
              <a:t>People framing their identity/self confidence</a:t>
            </a:r>
          </a:p>
          <a:p>
            <a:r>
              <a:rPr lang="en-US" dirty="0"/>
              <a:t>People advancing/achieving</a:t>
            </a:r>
          </a:p>
          <a:p>
            <a:r>
              <a:rPr lang="en-US" dirty="0"/>
              <a:t>Even test scores go up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Finally, Social Capital assists with</a:t>
            </a:r>
          </a:p>
        </p:txBody>
      </p:sp>
    </p:spTree>
    <p:extLst>
      <p:ext uri="{BB962C8B-B14F-4D97-AF65-F5344CB8AC3E}">
        <p14:creationId xmlns:p14="http://schemas.microsoft.com/office/powerpoint/2010/main" val="1541206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“Without friends, the world is a wilderness”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Wadsworth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50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“If you belong to no group or community, and decide to join one, you cut your risk of dying in half over the next year”</a:t>
            </a:r>
          </a:p>
          <a:p>
            <a:pPr marL="0" indent="0">
              <a:buNone/>
            </a:pPr>
            <a:r>
              <a:rPr lang="en-US" dirty="0"/>
              <a:t>					Robert Putnam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3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So……how do we develop Social Capital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Quite simply……..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Through “Similarity”</a:t>
            </a:r>
          </a:p>
          <a:p>
            <a:pPr marL="0" indent="0">
              <a:buNone/>
            </a:pPr>
            <a:r>
              <a:rPr lang="en-US" dirty="0"/>
              <a:t>				And “Regularity”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43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</a:t>
            </a:r>
          </a:p>
          <a:p>
            <a:r>
              <a:rPr lang="en-US" dirty="0"/>
              <a:t>Neighborhood</a:t>
            </a:r>
          </a:p>
          <a:p>
            <a:r>
              <a:rPr lang="en-US" dirty="0"/>
              <a:t>Religious venues</a:t>
            </a:r>
          </a:p>
          <a:p>
            <a:r>
              <a:rPr lang="en-US" dirty="0"/>
              <a:t>Work</a:t>
            </a:r>
          </a:p>
          <a:p>
            <a:r>
              <a:rPr lang="en-US" dirty="0"/>
              <a:t>School</a:t>
            </a:r>
          </a:p>
          <a:p>
            <a:r>
              <a:rPr lang="en-US" dirty="0"/>
              <a:t>Clubs, Groups, and Associations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find Social Capital</a:t>
            </a:r>
          </a:p>
        </p:txBody>
      </p:sp>
    </p:spTree>
    <p:extLst>
      <p:ext uri="{BB962C8B-B14F-4D97-AF65-F5344CB8AC3E}">
        <p14:creationId xmlns:p14="http://schemas.microsoft.com/office/powerpoint/2010/main" val="3720494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447800"/>
            <a:ext cx="5060320" cy="437356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43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Identify our key areas of interest/affinities</a:t>
            </a:r>
          </a:p>
          <a:p>
            <a:r>
              <a:rPr lang="en-US" dirty="0"/>
              <a:t>Find the matching cluster/venue in community</a:t>
            </a:r>
          </a:p>
          <a:p>
            <a:r>
              <a:rPr lang="en-US" dirty="0"/>
              <a:t>Understand how communities behave</a:t>
            </a:r>
          </a:p>
          <a:p>
            <a:r>
              <a:rPr lang="en-US" dirty="0"/>
              <a:t>Finding a gatekeeper to acceptance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Steps to Social Capital</a:t>
            </a:r>
          </a:p>
        </p:txBody>
      </p:sp>
    </p:spTree>
    <p:extLst>
      <p:ext uri="{BB962C8B-B14F-4D97-AF65-F5344CB8AC3E}">
        <p14:creationId xmlns:p14="http://schemas.microsoft.com/office/powerpoint/2010/main" val="3742469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natural player in a community who has influence on other members.  They might be formal or informal players who set the tone for what others do in the community</a:t>
            </a:r>
          </a:p>
          <a:p>
            <a:pPr marL="0" indent="0">
              <a:buNone/>
            </a:pPr>
            <a:r>
              <a:rPr lang="en-US" dirty="0"/>
              <a:t>Key theories here………Value juxtaposition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Gatekeepers</a:t>
            </a:r>
          </a:p>
        </p:txBody>
      </p:sp>
    </p:spTree>
    <p:extLst>
      <p:ext uri="{BB962C8B-B14F-4D97-AF65-F5344CB8AC3E}">
        <p14:creationId xmlns:p14="http://schemas.microsoft.com/office/powerpoint/2010/main" val="408505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356" y="2674938"/>
            <a:ext cx="3451225" cy="34512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9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Regional Conversational Groups</a:t>
            </a:r>
          </a:p>
          <a:p>
            <a:r>
              <a:rPr lang="en-US" dirty="0"/>
              <a:t>Injecting Social Capital issues into existing groups</a:t>
            </a:r>
          </a:p>
          <a:p>
            <a:r>
              <a:rPr lang="en-US" dirty="0"/>
              <a:t>Developing a </a:t>
            </a:r>
            <a:r>
              <a:rPr lang="en-US" dirty="0" err="1"/>
              <a:t>Junto</a:t>
            </a:r>
            <a:endParaRPr lang="en-US" dirty="0"/>
          </a:p>
          <a:p>
            <a:r>
              <a:rPr lang="en-US" dirty="0"/>
              <a:t>Considering a </a:t>
            </a:r>
            <a:r>
              <a:rPr lang="en-US" dirty="0" err="1"/>
              <a:t>MeetUp</a:t>
            </a:r>
            <a:r>
              <a:rPr lang="en-US" dirty="0"/>
              <a:t> groups</a:t>
            </a:r>
          </a:p>
          <a:p>
            <a:r>
              <a:rPr lang="en-US" dirty="0"/>
              <a:t>Developing a </a:t>
            </a:r>
            <a:r>
              <a:rPr lang="en-US" dirty="0" err="1"/>
              <a:t>MeetUp</a:t>
            </a:r>
            <a:r>
              <a:rPr lang="en-US" dirty="0"/>
              <a:t> group</a:t>
            </a:r>
          </a:p>
          <a:p>
            <a:r>
              <a:rPr lang="en-US" dirty="0"/>
              <a:t>Join the Interdependence </a:t>
            </a:r>
            <a:r>
              <a:rPr lang="en-US"/>
              <a:t>Network – </a:t>
            </a:r>
            <a:r>
              <a:rPr lang="en-US">
                <a:hlinkClick r:id="rId2"/>
              </a:rPr>
              <a:t>www.buildingsocialcaptial.org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the Conversation Going</a:t>
            </a:r>
          </a:p>
        </p:txBody>
      </p:sp>
    </p:spTree>
    <p:extLst>
      <p:ext uri="{BB962C8B-B14F-4D97-AF65-F5344CB8AC3E}">
        <p14:creationId xmlns:p14="http://schemas.microsoft.com/office/powerpoint/2010/main" val="2846075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magic of Social Capital is when similarity overrides difference and creates a bridge.  Through this bridge people begin to relate and that synergy promotes an upward effect for all.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20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Connection with another person takes you deeper into your own soul.  Through others we get to know ourselves better.  This deeper fulfillment is the fuel that helps us lead a better life as it enlivens our humanness.  So connect with others, and do it often!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21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“What we do with our lives individually is not what determines whether we are a success.  What determines our success is how we affect the lives of others”</a:t>
            </a:r>
          </a:p>
          <a:p>
            <a:pPr marL="0" indent="0">
              <a:buNone/>
            </a:pPr>
            <a:r>
              <a:rPr lang="en-US" dirty="0"/>
              <a:t>				Albert Schweitzer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69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 Caldwell St.</a:t>
            </a:r>
          </a:p>
          <a:p>
            <a:pPr marL="0" indent="0">
              <a:buNone/>
            </a:pPr>
            <a:r>
              <a:rPr lang="en-US" dirty="0"/>
              <a:t>McKees Rocks, PA 15136</a:t>
            </a:r>
          </a:p>
          <a:p>
            <a:pPr marL="0" indent="0">
              <a:buNone/>
            </a:pPr>
            <a:r>
              <a:rPr lang="en-US" dirty="0"/>
              <a:t>412-848-0278</a:t>
            </a:r>
          </a:p>
          <a:p>
            <a:pPr marL="0" indent="0">
              <a:buNone/>
            </a:pPr>
            <a:r>
              <a:rPr lang="en-US" dirty="0" err="1">
                <a:hlinkClick r:id="rId2"/>
              </a:rPr>
              <a:t>alcondeluci@</a:t>
            </a:r>
            <a:r>
              <a:rPr lang="en-US" err="1">
                <a:hlinkClick r:id="rId2"/>
              </a:rPr>
              <a:t>alcondeluci</a:t>
            </a:r>
            <a:r>
              <a:rPr lang="en-US">
                <a:hlinkClick r:id="rId2"/>
              </a:rPr>
              <a:t>.com</a:t>
            </a:r>
            <a:r>
              <a:rPr lang="en-US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www.alcondeluci.com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@</a:t>
            </a:r>
            <a:r>
              <a:rPr lang="en-US" dirty="0" err="1"/>
              <a:t>acondeluci</a:t>
            </a:r>
            <a:r>
              <a:rPr lang="en-US" dirty="0"/>
              <a:t> on Twitter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 Condeluci</a:t>
            </a:r>
          </a:p>
        </p:txBody>
      </p:sp>
    </p:spTree>
    <p:extLst>
      <p:ext uri="{BB962C8B-B14F-4D97-AF65-F5344CB8AC3E}">
        <p14:creationId xmlns:p14="http://schemas.microsoft.com/office/powerpoint/2010/main" val="161204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Rests in the person</a:t>
            </a:r>
          </a:p>
          <a:p>
            <a:r>
              <a:rPr lang="en-US" dirty="0"/>
              <a:t>Is key to their problems</a:t>
            </a:r>
          </a:p>
          <a:p>
            <a:r>
              <a:rPr lang="en-US" dirty="0"/>
              <a:t>Need to find ways to remedy it</a:t>
            </a:r>
          </a:p>
          <a:p>
            <a:r>
              <a:rPr lang="en-US" dirty="0"/>
              <a:t>Or, we need a special place for them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84669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But sometimes, maybe most of the time, treating/fixing/changing difference really doesn’t work!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Maybe the real problem……is in the community!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8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 if the problem isn’t the person, but found in the community, how can we change the culture?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need to pass laws, to force people to change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Civil Rights – ADA – Fair Housing and Employment Laws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Micro to Macro</a:t>
            </a:r>
          </a:p>
        </p:txBody>
      </p:sp>
    </p:spTree>
    <p:extLst>
      <p:ext uri="{BB962C8B-B14F-4D97-AF65-F5344CB8AC3E}">
        <p14:creationId xmlns:p14="http://schemas.microsoft.com/office/powerpoint/2010/main" val="215279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But, in the end, these don’t really work either.  Laws can raise consciousness, but often, don’t change behavior.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“The more laws, the less justice”  Cicero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3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changes people’s behavior….is driven more by relationships – how others we respect behave – than by laws and formal efforts.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Sociologists call this “Social Influence Theory”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it is rooted in the concept of SOCIAL CAPITAL!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41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800" cy="2819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ea typeface="ＭＳ Ｐゴシック" pitchFamily="34" charset="-128"/>
              </a:rPr>
              <a:t>Friendships and relationships we develop and grow as we become members of various communities.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ea typeface="ＭＳ Ｐゴシック" pitchFamily="34" charset="-128"/>
              </a:rPr>
              <a:t>These relationships broaden our perspective and actually make our lives better!  They change us!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Capital is…..</a:t>
            </a:r>
          </a:p>
        </p:txBody>
      </p:sp>
    </p:spTree>
    <p:extLst>
      <p:ext uri="{BB962C8B-B14F-4D97-AF65-F5344CB8AC3E}">
        <p14:creationId xmlns:p14="http://schemas.microsoft.com/office/powerpoint/2010/main" val="418374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Healthfulness</a:t>
            </a:r>
          </a:p>
          <a:p>
            <a:r>
              <a:rPr lang="en-US" dirty="0"/>
              <a:t>Happiness</a:t>
            </a:r>
          </a:p>
          <a:p>
            <a:r>
              <a:rPr lang="en-US" dirty="0"/>
              <a:t>Longevity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Are all tied to – SOCIAL CAPITAL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Sociological Studies show that:</a:t>
            </a:r>
          </a:p>
        </p:txBody>
      </p:sp>
    </p:spTree>
    <p:extLst>
      <p:ext uri="{BB962C8B-B14F-4D97-AF65-F5344CB8AC3E}">
        <p14:creationId xmlns:p14="http://schemas.microsoft.com/office/powerpoint/2010/main" val="1376480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A2ED9DFE3DA488DA07A62D1877D10" ma:contentTypeVersion="14" ma:contentTypeDescription="Create a new document." ma:contentTypeScope="" ma:versionID="7089bb7fdf1cc8ee95d7b0f402f00fa6">
  <xsd:schema xmlns:xsd="http://www.w3.org/2001/XMLSchema" xmlns:xs="http://www.w3.org/2001/XMLSchema" xmlns:p="http://schemas.microsoft.com/office/2006/metadata/properties" xmlns:ns2="05ab1514-3c4d-4845-81ad-b0a79e2a002f" xmlns:ns3="9e8c8af2-d3e6-4be4-a1c5-7e05d6fcf668" targetNamespace="http://schemas.microsoft.com/office/2006/metadata/properties" ma:root="true" ma:fieldsID="77d63f43197125815e3f90ef22a842a9" ns2:_="" ns3:_="">
    <xsd:import namespace="05ab1514-3c4d-4845-81ad-b0a79e2a002f"/>
    <xsd:import namespace="9e8c8af2-d3e6-4be4-a1c5-7e05d6fcf66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Preview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b1514-3c4d-4845-81ad-b0a79e2a00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c8af2-d3e6-4be4-a1c5-7e05d6fcf668" elementFormDefault="qualified">
    <xsd:import namespace="http://schemas.microsoft.com/office/2006/documentManagement/types"/>
    <xsd:import namespace="http://schemas.microsoft.com/office/infopath/2007/PartnerControls"/>
    <xsd:element name="Preview" ma:index="10" nillable="true" ma:displayName="Preview" ma:format="Image" ma:internalName="Previe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view xmlns="9e8c8af2-d3e6-4be4-a1c5-7e05d6fcf668">
      <Url xsi:nil="true"/>
      <Description xsi:nil="true"/>
    </Preview>
  </documentManagement>
</p:properties>
</file>

<file path=customXml/itemProps1.xml><?xml version="1.0" encoding="utf-8"?>
<ds:datastoreItem xmlns:ds="http://schemas.openxmlformats.org/officeDocument/2006/customXml" ds:itemID="{CD23FA53-0CC4-447F-A2B4-BA62F90E0467}"/>
</file>

<file path=customXml/itemProps2.xml><?xml version="1.0" encoding="utf-8"?>
<ds:datastoreItem xmlns:ds="http://schemas.openxmlformats.org/officeDocument/2006/customXml" ds:itemID="{94F6F3F7-FCE9-45FC-A320-2ADD9E5355A9}"/>
</file>

<file path=customXml/itemProps3.xml><?xml version="1.0" encoding="utf-8"?>
<ds:datastoreItem xmlns:ds="http://schemas.openxmlformats.org/officeDocument/2006/customXml" ds:itemID="{4F812035-8525-4FCC-ACD3-4CCE26662B49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646</Words>
  <Application>Microsoft Office PowerPoint</Application>
  <PresentationFormat>On-screen Show (4:3)</PresentationFormat>
  <Paragraphs>105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 Narrow</vt:lpstr>
      <vt:lpstr>Calibri</vt:lpstr>
      <vt:lpstr>Candara</vt:lpstr>
      <vt:lpstr>Symbol</vt:lpstr>
      <vt:lpstr>Waveform</vt:lpstr>
      <vt:lpstr>The Importance of Social Capital</vt:lpstr>
      <vt:lpstr>PowerPoint Presentation</vt:lpstr>
      <vt:lpstr>Difference</vt:lpstr>
      <vt:lpstr>PowerPoint Presentation</vt:lpstr>
      <vt:lpstr>From Micro to Macro</vt:lpstr>
      <vt:lpstr>PowerPoint Presentation</vt:lpstr>
      <vt:lpstr>PowerPoint Presentation</vt:lpstr>
      <vt:lpstr>Social Capital is…..</vt:lpstr>
      <vt:lpstr>Sociological Studies show that:</vt:lpstr>
      <vt:lpstr>PowerPoint Presentation</vt:lpstr>
      <vt:lpstr>Social Capital is also related to:</vt:lpstr>
      <vt:lpstr>Finally, Social Capital assists with</vt:lpstr>
      <vt:lpstr>PowerPoint Presentation</vt:lpstr>
      <vt:lpstr>PowerPoint Presentation</vt:lpstr>
      <vt:lpstr>PowerPoint Presentation</vt:lpstr>
      <vt:lpstr>Where we find Social Capital</vt:lpstr>
      <vt:lpstr>PowerPoint Presentation</vt:lpstr>
      <vt:lpstr>4 Steps to Social Capital</vt:lpstr>
      <vt:lpstr>Gatekeepers</vt:lpstr>
      <vt:lpstr>Keeping the Conversation Going</vt:lpstr>
      <vt:lpstr>PowerPoint Presentation</vt:lpstr>
      <vt:lpstr>PowerPoint Presentation</vt:lpstr>
      <vt:lpstr>PowerPoint Presentation</vt:lpstr>
      <vt:lpstr>Al Condeluci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Social Capital</dc:title>
  <dc:creator>Shannon McCarty</dc:creator>
  <cp:lastModifiedBy>Allen Condeluci</cp:lastModifiedBy>
  <cp:revision>14</cp:revision>
  <dcterms:created xsi:type="dcterms:W3CDTF">2014-04-02T12:38:43Z</dcterms:created>
  <dcterms:modified xsi:type="dcterms:W3CDTF">2019-03-27T19:47:54Z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0x010100E29A2ED9DFE3DA488DA07A62D1877D10</vt:lpwstr>
  </property>
</Properties>
</file>